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5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2" r:id="rId8"/>
  </p:sldIdLst>
  <p:sldSz cx="12192000" cy="6858000"/>
  <p:notesSz cx="6888163" cy="100203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1C240E-845C-4355-8BCC-767C809C9072}" v="93" dt="2023-07-02T20:25:30.4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374" autoAdjust="0"/>
    <p:restoredTop sz="94660"/>
  </p:normalViewPr>
  <p:slideViewPr>
    <p:cSldViewPr snapToGrid="0">
      <p:cViewPr>
        <p:scale>
          <a:sx n="80" d="100"/>
          <a:sy n="80" d="100"/>
        </p:scale>
        <p:origin x="468" y="-1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ola Calemme" userId="155ed769434e7971" providerId="LiveId" clId="{EE1C240E-845C-4355-8BCC-767C809C9072}"/>
    <pc:docChg chg="custSel modSld">
      <pc:chgData name="Paola Calemme" userId="155ed769434e7971" providerId="LiveId" clId="{EE1C240E-845C-4355-8BCC-767C809C9072}" dt="2023-07-02T20:25:30.403" v="92"/>
      <pc:docMkLst>
        <pc:docMk/>
      </pc:docMkLst>
      <pc:sldChg chg="mod">
        <pc:chgData name="Paola Calemme" userId="155ed769434e7971" providerId="LiveId" clId="{EE1C240E-845C-4355-8BCC-767C809C9072}" dt="2023-07-02T20:12:17.812" v="76" actId="27918"/>
        <pc:sldMkLst>
          <pc:docMk/>
          <pc:sldMk cId="1256303955" sldId="257"/>
        </pc:sldMkLst>
      </pc:sldChg>
      <pc:sldChg chg="modSp mod">
        <pc:chgData name="Paola Calemme" userId="155ed769434e7971" providerId="LiveId" clId="{EE1C240E-845C-4355-8BCC-767C809C9072}" dt="2023-06-29T21:57:57.128" v="17" actId="20577"/>
        <pc:sldMkLst>
          <pc:docMk/>
          <pc:sldMk cId="1704776256" sldId="258"/>
        </pc:sldMkLst>
        <pc:spChg chg="mod">
          <ac:chgData name="Paola Calemme" userId="155ed769434e7971" providerId="LiveId" clId="{EE1C240E-845C-4355-8BCC-767C809C9072}" dt="2023-06-29T21:57:57.128" v="17" actId="20577"/>
          <ac:spMkLst>
            <pc:docMk/>
            <pc:sldMk cId="1704776256" sldId="258"/>
            <ac:spMk id="6" creationId="{00000000-0000-0000-0000-000000000000}"/>
          </ac:spMkLst>
        </pc:spChg>
      </pc:sldChg>
      <pc:sldChg chg="modSp mod">
        <pc:chgData name="Paola Calemme" userId="155ed769434e7971" providerId="LiveId" clId="{EE1C240E-845C-4355-8BCC-767C809C9072}" dt="2023-06-30T13:39:22.341" v="33" actId="20577"/>
        <pc:sldMkLst>
          <pc:docMk/>
          <pc:sldMk cId="1875658929" sldId="259"/>
        </pc:sldMkLst>
        <pc:spChg chg="mod">
          <ac:chgData name="Paola Calemme" userId="155ed769434e7971" providerId="LiveId" clId="{EE1C240E-845C-4355-8BCC-767C809C9072}" dt="2023-06-30T13:39:22.341" v="33" actId="20577"/>
          <ac:spMkLst>
            <pc:docMk/>
            <pc:sldMk cId="1875658929" sldId="259"/>
            <ac:spMk id="7" creationId="{00000000-0000-0000-0000-000000000000}"/>
          </ac:spMkLst>
        </pc:spChg>
      </pc:sldChg>
      <pc:sldChg chg="modSp mod">
        <pc:chgData name="Paola Calemme" userId="155ed769434e7971" providerId="LiveId" clId="{EE1C240E-845C-4355-8BCC-767C809C9072}" dt="2023-07-02T20:25:30.403" v="92"/>
        <pc:sldMkLst>
          <pc:docMk/>
          <pc:sldMk cId="1875658929" sldId="260"/>
        </pc:sldMkLst>
        <pc:graphicFrameChg chg="mod">
          <ac:chgData name="Paola Calemme" userId="155ed769434e7971" providerId="LiveId" clId="{EE1C240E-845C-4355-8BCC-767C809C9072}" dt="2023-07-02T20:25:30.403" v="92"/>
          <ac:graphicFrameMkLst>
            <pc:docMk/>
            <pc:sldMk cId="1875658929" sldId="260"/>
            <ac:graphicFrameMk id="2" creationId="{00000000-0008-0000-0000-000004000000}"/>
          </ac:graphicFrameMkLst>
        </pc:graphicFrameChg>
      </pc:sldChg>
      <pc:sldChg chg="addSp delSp modSp mod">
        <pc:chgData name="Paola Calemme" userId="155ed769434e7971" providerId="LiveId" clId="{EE1C240E-845C-4355-8BCC-767C809C9072}" dt="2023-07-02T20:18:32.703" v="87"/>
        <pc:sldMkLst>
          <pc:docMk/>
          <pc:sldMk cId="1875658929" sldId="262"/>
        </pc:sldMkLst>
        <pc:graphicFrameChg chg="del mod">
          <ac:chgData name="Paola Calemme" userId="155ed769434e7971" providerId="LiveId" clId="{EE1C240E-845C-4355-8BCC-767C809C9072}" dt="2023-07-02T20:16:43.174" v="77" actId="478"/>
          <ac:graphicFrameMkLst>
            <pc:docMk/>
            <pc:sldMk cId="1875658929" sldId="262"/>
            <ac:graphicFrameMk id="2" creationId="{994F2BFA-D5EA-49BD-B1E6-9A56F2308949}"/>
          </ac:graphicFrameMkLst>
        </pc:graphicFrameChg>
        <pc:graphicFrameChg chg="add mod">
          <ac:chgData name="Paola Calemme" userId="155ed769434e7971" providerId="LiveId" clId="{EE1C240E-845C-4355-8BCC-767C809C9072}" dt="2023-07-02T20:18:32.703" v="87"/>
          <ac:graphicFrameMkLst>
            <pc:docMk/>
            <pc:sldMk cId="1875658929" sldId="262"/>
            <ac:graphicFrameMk id="3" creationId="{994F2BFA-D5EA-49BD-B1E6-9A56F2308949}"/>
          </ac:graphicFrameMkLst>
        </pc:graphicFrameChg>
      </pc:sldChg>
      <pc:sldChg chg="modSp mod">
        <pc:chgData name="Paola Calemme" userId="155ed769434e7971" providerId="LiveId" clId="{EE1C240E-845C-4355-8BCC-767C809C9072}" dt="2023-06-30T13:40:09.653" v="56" actId="20577"/>
        <pc:sldMkLst>
          <pc:docMk/>
          <pc:sldMk cId="2388195911" sldId="264"/>
        </pc:sldMkLst>
        <pc:spChg chg="mod">
          <ac:chgData name="Paola Calemme" userId="155ed769434e7971" providerId="LiveId" clId="{EE1C240E-845C-4355-8BCC-767C809C9072}" dt="2023-06-30T13:40:09.653" v="56" actId="20577"/>
          <ac:spMkLst>
            <pc:docMk/>
            <pc:sldMk cId="2388195911" sldId="264"/>
            <ac:spMk id="7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631204\Documents\Dati\Bck120417_1528\D\backup%20D\Colurcio\Paola\Capuozzo\relazione_finale_202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631204\Documents\Dati\Bck120417_1528\D\backup%20D\Colurcio\Paola\Capuozzo\relazione_finale_2023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395994011932102E-2"/>
          <c:y val="0.16126180110348173"/>
          <c:w val="0.91596875"/>
          <c:h val="0.728942745512872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Totale Alunni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Foglio1!$A$2:$A$3</c:f>
              <c:strCache>
                <c:ptCount val="2"/>
                <c:pt idx="0">
                  <c:v>Categoria 1</c:v>
                </c:pt>
                <c:pt idx="1">
                  <c:v>Categoria 2</c:v>
                </c:pt>
              </c:strCache>
            </c:strRef>
          </c:cat>
          <c:val>
            <c:numRef>
              <c:f>Foglio1!$B$2:$B$3</c:f>
              <c:numCache>
                <c:formatCode>General</c:formatCode>
                <c:ptCount val="2"/>
                <c:pt idx="0">
                  <c:v>185</c:v>
                </c:pt>
                <c:pt idx="1">
                  <c:v>158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9E-42C6-B5DB-419EB67B1155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Alunni censiti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Foglio1!$A$2:$A$3</c:f>
              <c:strCache>
                <c:ptCount val="2"/>
                <c:pt idx="0">
                  <c:v>Categoria 1</c:v>
                </c:pt>
                <c:pt idx="1">
                  <c:v>Categoria 2</c:v>
                </c:pt>
              </c:strCache>
            </c:strRef>
          </c:cat>
          <c:val>
            <c:numRef>
              <c:f>Foglio1!$C$2:$C$3</c:f>
              <c:numCache>
                <c:formatCode>General</c:formatCode>
                <c:ptCount val="2"/>
                <c:pt idx="0">
                  <c:v>95</c:v>
                </c:pt>
                <c:pt idx="1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9E-42C6-B5DB-419EB67B1155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%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1649580615097856E-3"/>
                  <c:y val="-0.27187498327540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79E-42C6-B5DB-419EB67B1155}"/>
                </c:ext>
              </c:extLst>
            </c:dLbl>
            <c:dLbl>
              <c:idx val="1"/>
              <c:layout>
                <c:manualLayout>
                  <c:x val="0"/>
                  <c:y val="-0.2812499826986969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79E-42C6-B5DB-419EB67B11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2">
                        <a:lumMod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Foglio1!$A$2:$A$3</c:f>
              <c:strCache>
                <c:ptCount val="2"/>
                <c:pt idx="0">
                  <c:v>Categoria 1</c:v>
                </c:pt>
                <c:pt idx="1">
                  <c:v>Categoria 2</c:v>
                </c:pt>
              </c:strCache>
            </c:strRef>
          </c:cat>
          <c:val>
            <c:numRef>
              <c:f>Foglio1!$D$2:$D$3</c:f>
              <c:numCache>
                <c:formatCode>0%</c:formatCode>
                <c:ptCount val="2"/>
                <c:pt idx="0">
                  <c:v>0.51351351351351349</c:v>
                </c:pt>
                <c:pt idx="1">
                  <c:v>0.53164556962025311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79E-42C6-B5DB-419EB67B11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66789984"/>
        <c:axId val="474029216"/>
      </c:barChart>
      <c:catAx>
        <c:axId val="5667899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74029216"/>
        <c:crosses val="autoZero"/>
        <c:auto val="1"/>
        <c:lblAlgn val="ctr"/>
        <c:lblOffset val="100"/>
        <c:noMultiLvlLbl val="0"/>
      </c:catAx>
      <c:valAx>
        <c:axId val="474029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66789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>
        <c:manualLayout>
          <c:xMode val="edge"/>
          <c:yMode val="edge"/>
          <c:x val="0.32735147243360652"/>
          <c:y val="0.93601618257774466"/>
          <c:w val="0.31007624512919107"/>
          <c:h val="6.39838174222553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'uscita_21-22_frequenza_1°anno'!$A$7:$A$14</c:f>
              <c:strCache>
                <c:ptCount val="8"/>
                <c:pt idx="0">
                  <c:v>Ist. Professionale</c:v>
                </c:pt>
                <c:pt idx="1">
                  <c:v>Ist. Tecnico</c:v>
                </c:pt>
                <c:pt idx="2">
                  <c:v>Liceo Classico</c:v>
                </c:pt>
                <c:pt idx="3">
                  <c:v>Liceo Linguistico</c:v>
                </c:pt>
                <c:pt idx="4">
                  <c:v>Liceo Scientifico</c:v>
                </c:pt>
                <c:pt idx="5">
                  <c:v>Liceo Scienze Umane</c:v>
                </c:pt>
                <c:pt idx="6">
                  <c:v>Liceo Economico Sociale</c:v>
                </c:pt>
                <c:pt idx="7">
                  <c:v>Liceo Artistico</c:v>
                </c:pt>
              </c:strCache>
            </c:strRef>
          </c:cat>
          <c:val>
            <c:numRef>
              <c:f>'uscita_21-22_frequenza_1°anno'!$B$7:$B$14</c:f>
              <c:numCache>
                <c:formatCode>0%</c:formatCode>
                <c:ptCount val="8"/>
                <c:pt idx="0">
                  <c:v>0.11904761904761904</c:v>
                </c:pt>
                <c:pt idx="1">
                  <c:v>0.30952380952380953</c:v>
                </c:pt>
                <c:pt idx="2">
                  <c:v>4.7619047619047616E-2</c:v>
                </c:pt>
                <c:pt idx="3">
                  <c:v>9.5238095238095233E-2</c:v>
                </c:pt>
                <c:pt idx="4">
                  <c:v>0.19047619047619047</c:v>
                </c:pt>
                <c:pt idx="5">
                  <c:v>0.11904761904761904</c:v>
                </c:pt>
                <c:pt idx="6">
                  <c:v>2.3809523809523808E-2</c:v>
                </c:pt>
                <c:pt idx="7">
                  <c:v>9.5238095238095233E-2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A2-45C4-8116-F2CB622A83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660160"/>
        <c:axId val="79661696"/>
      </c:barChart>
      <c:catAx>
        <c:axId val="7966016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79661696"/>
        <c:crosses val="autoZero"/>
        <c:auto val="1"/>
        <c:lblAlgn val="ctr"/>
        <c:lblOffset val="100"/>
        <c:noMultiLvlLbl val="0"/>
      </c:catAx>
      <c:valAx>
        <c:axId val="79661696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796601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'uscita_20-21_frequenza_2°anno'!$A$7:$A$14</c:f>
              <c:strCache>
                <c:ptCount val="8"/>
                <c:pt idx="0">
                  <c:v>Ist. Professionale</c:v>
                </c:pt>
                <c:pt idx="1">
                  <c:v>Ist. Tecnico</c:v>
                </c:pt>
                <c:pt idx="2">
                  <c:v>Liceo Classico</c:v>
                </c:pt>
                <c:pt idx="3">
                  <c:v>Liceo Linguistico</c:v>
                </c:pt>
                <c:pt idx="4">
                  <c:v>Liceo Scientifico</c:v>
                </c:pt>
                <c:pt idx="5">
                  <c:v>Liceo Scienze Umane</c:v>
                </c:pt>
                <c:pt idx="6">
                  <c:v>Liceo Economico Sociale</c:v>
                </c:pt>
                <c:pt idx="7">
                  <c:v>Liceo Artistico</c:v>
                </c:pt>
              </c:strCache>
            </c:strRef>
          </c:cat>
          <c:val>
            <c:numRef>
              <c:f>'uscita_20-21_frequenza_2°anno'!$B$7:$B$14</c:f>
              <c:numCache>
                <c:formatCode>0%</c:formatCode>
                <c:ptCount val="8"/>
                <c:pt idx="0">
                  <c:v>0.1</c:v>
                </c:pt>
                <c:pt idx="1">
                  <c:v>0.2</c:v>
                </c:pt>
                <c:pt idx="2">
                  <c:v>7.0000000000000007E-2</c:v>
                </c:pt>
                <c:pt idx="3">
                  <c:v>0.16</c:v>
                </c:pt>
                <c:pt idx="4">
                  <c:v>0.28000000000000003</c:v>
                </c:pt>
                <c:pt idx="5">
                  <c:v>0.1</c:v>
                </c:pt>
                <c:pt idx="6">
                  <c:v>0.05</c:v>
                </c:pt>
                <c:pt idx="7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49-447B-B142-25F68E12A1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660160"/>
        <c:axId val="79661696"/>
      </c:barChart>
      <c:catAx>
        <c:axId val="7966016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79661696"/>
        <c:crosses val="autoZero"/>
        <c:auto val="1"/>
        <c:lblAlgn val="ctr"/>
        <c:lblOffset val="100"/>
        <c:noMultiLvlLbl val="0"/>
      </c:catAx>
      <c:valAx>
        <c:axId val="79661696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796601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3"/>
          <c:order val="0"/>
          <c:tx>
            <c:strRef>
              <c:f>confronti!$A$8</c:f>
              <c:strCache>
                <c:ptCount val="1"/>
                <c:pt idx="0">
                  <c:v>alunni uscita A.S. 2015/2016 (1° anno 2016/2017)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confronti!$B$7:$E$7</c:f>
              <c:strCache>
                <c:ptCount val="4"/>
                <c:pt idx="0">
                  <c:v>ammesso</c:v>
                </c:pt>
                <c:pt idx="1">
                  <c:v>giudizio sospeso</c:v>
                </c:pt>
                <c:pt idx="2">
                  <c:v>non ammesso</c:v>
                </c:pt>
                <c:pt idx="3">
                  <c:v>ritirato</c:v>
                </c:pt>
              </c:strCache>
            </c:strRef>
          </c:cat>
          <c:val>
            <c:numRef>
              <c:f>confronti!$B$8:$E$8</c:f>
              <c:numCache>
                <c:formatCode>0%</c:formatCode>
                <c:ptCount val="4"/>
                <c:pt idx="0">
                  <c:v>0.75939849624060152</c:v>
                </c:pt>
                <c:pt idx="1">
                  <c:v>0.15037593984962405</c:v>
                </c:pt>
                <c:pt idx="2">
                  <c:v>7.5187969924812026E-2</c:v>
                </c:pt>
                <c:pt idx="3">
                  <c:v>1.5037593984962405E-2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1D-4C70-A1AB-CE34C56927D8}"/>
            </c:ext>
          </c:extLst>
        </c:ser>
        <c:ser>
          <c:idx val="4"/>
          <c:order val="1"/>
          <c:tx>
            <c:strRef>
              <c:f>confronti!$A$9</c:f>
              <c:strCache>
                <c:ptCount val="1"/>
                <c:pt idx="0">
                  <c:v>alunni uscita A.S. 2016/2017 (1° anno 2017/2018)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confronti!$B$7:$E$7</c:f>
              <c:strCache>
                <c:ptCount val="4"/>
                <c:pt idx="0">
                  <c:v>ammesso</c:v>
                </c:pt>
                <c:pt idx="1">
                  <c:v>giudizio sospeso</c:v>
                </c:pt>
                <c:pt idx="2">
                  <c:v>non ammesso</c:v>
                </c:pt>
                <c:pt idx="3">
                  <c:v>ritirato</c:v>
                </c:pt>
              </c:strCache>
            </c:strRef>
          </c:cat>
          <c:val>
            <c:numRef>
              <c:f>confronti!$B$9:$E$9</c:f>
              <c:numCache>
                <c:formatCode>0%</c:formatCode>
                <c:ptCount val="4"/>
                <c:pt idx="0">
                  <c:v>0.734375</c:v>
                </c:pt>
                <c:pt idx="1">
                  <c:v>0.203125</c:v>
                </c:pt>
                <c:pt idx="2">
                  <c:v>5.46875E-2</c:v>
                </c:pt>
                <c:pt idx="3">
                  <c:v>7.8125E-3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1D-4C70-A1AB-CE34C56927D8}"/>
            </c:ext>
          </c:extLst>
        </c:ser>
        <c:ser>
          <c:idx val="5"/>
          <c:order val="2"/>
          <c:tx>
            <c:strRef>
              <c:f>confronti!$A$10</c:f>
              <c:strCache>
                <c:ptCount val="1"/>
                <c:pt idx="0">
                  <c:v>alunni uscita A.S. 2017/2018 (1° anno 2018/2019)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confronti!$B$7:$E$7</c:f>
              <c:strCache>
                <c:ptCount val="4"/>
                <c:pt idx="0">
                  <c:v>ammesso</c:v>
                </c:pt>
                <c:pt idx="1">
                  <c:v>giudizio sospeso</c:v>
                </c:pt>
                <c:pt idx="2">
                  <c:v>non ammesso</c:v>
                </c:pt>
                <c:pt idx="3">
                  <c:v>ritirato</c:v>
                </c:pt>
              </c:strCache>
            </c:strRef>
          </c:cat>
          <c:val>
            <c:numRef>
              <c:f>confronti!$B$10:$E$10</c:f>
              <c:numCache>
                <c:formatCode>0%</c:formatCode>
                <c:ptCount val="4"/>
                <c:pt idx="0">
                  <c:v>0.79831932773109249</c:v>
                </c:pt>
                <c:pt idx="1">
                  <c:v>0.14285714285714285</c:v>
                </c:pt>
                <c:pt idx="2">
                  <c:v>5.8823529411764705E-2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1D-4C70-A1AB-CE34C56927D8}"/>
            </c:ext>
          </c:extLst>
        </c:ser>
        <c:ser>
          <c:idx val="0"/>
          <c:order val="3"/>
          <c:tx>
            <c:strRef>
              <c:f>confronti!$A$11</c:f>
              <c:strCache>
                <c:ptCount val="1"/>
                <c:pt idx="0">
                  <c:v>alunni uscita A.S. 2018/2019 (1° anno 2019/2020)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confronti!$B$7:$E$7</c:f>
              <c:strCache>
                <c:ptCount val="4"/>
                <c:pt idx="0">
                  <c:v>ammesso</c:v>
                </c:pt>
                <c:pt idx="1">
                  <c:v>giudizio sospeso</c:v>
                </c:pt>
                <c:pt idx="2">
                  <c:v>non ammesso</c:v>
                </c:pt>
                <c:pt idx="3">
                  <c:v>ritirato</c:v>
                </c:pt>
              </c:strCache>
            </c:strRef>
          </c:cat>
          <c:val>
            <c:numRef>
              <c:f>confronti!$B$11:$E$11</c:f>
              <c:numCache>
                <c:formatCode>0%</c:formatCode>
                <c:ptCount val="4"/>
                <c:pt idx="0">
                  <c:v>0.9</c:v>
                </c:pt>
                <c:pt idx="1">
                  <c:v>0.1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D1D-4C70-A1AB-CE34C56927D8}"/>
            </c:ext>
          </c:extLst>
        </c:ser>
        <c:ser>
          <c:idx val="1"/>
          <c:order val="4"/>
          <c:tx>
            <c:strRef>
              <c:f>confronti!$A$12</c:f>
              <c:strCache>
                <c:ptCount val="1"/>
                <c:pt idx="0">
                  <c:v>alunni uscita A.S. 2019/2020 (1° anno 2020/2021)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confronti!$B$7:$E$7</c:f>
              <c:strCache>
                <c:ptCount val="4"/>
                <c:pt idx="0">
                  <c:v>ammesso</c:v>
                </c:pt>
                <c:pt idx="1">
                  <c:v>giudizio sospeso</c:v>
                </c:pt>
                <c:pt idx="2">
                  <c:v>non ammesso</c:v>
                </c:pt>
                <c:pt idx="3">
                  <c:v>ritirato</c:v>
                </c:pt>
              </c:strCache>
            </c:strRef>
          </c:cat>
          <c:val>
            <c:numRef>
              <c:f>confronti!$B$12:$E$12</c:f>
              <c:numCache>
                <c:formatCode>0%</c:formatCode>
                <c:ptCount val="4"/>
                <c:pt idx="0">
                  <c:v>0.93333333333333335</c:v>
                </c:pt>
                <c:pt idx="1">
                  <c:v>4.4444444444444446E-2</c:v>
                </c:pt>
                <c:pt idx="2">
                  <c:v>2.2222222222222223E-2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D1D-4C70-A1AB-CE34C56927D8}"/>
            </c:ext>
          </c:extLst>
        </c:ser>
        <c:ser>
          <c:idx val="2"/>
          <c:order val="5"/>
          <c:tx>
            <c:strRef>
              <c:f>confronti!$A$13</c:f>
              <c:strCache>
                <c:ptCount val="1"/>
                <c:pt idx="0">
                  <c:v>alunni uscita A.S. 2020/2021 (1° anno 2021/2022)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confronti!$B$7:$E$7</c:f>
              <c:strCache>
                <c:ptCount val="4"/>
                <c:pt idx="0">
                  <c:v>ammesso</c:v>
                </c:pt>
                <c:pt idx="1">
                  <c:v>giudizio sospeso</c:v>
                </c:pt>
                <c:pt idx="2">
                  <c:v>non ammesso</c:v>
                </c:pt>
                <c:pt idx="3">
                  <c:v>ritirato</c:v>
                </c:pt>
              </c:strCache>
            </c:strRef>
          </c:cat>
          <c:val>
            <c:numRef>
              <c:f>confronti!$B$13:$E$13</c:f>
              <c:numCache>
                <c:formatCode>0%</c:formatCode>
                <c:ptCount val="4"/>
                <c:pt idx="0">
                  <c:v>0.8571428571428571</c:v>
                </c:pt>
                <c:pt idx="1">
                  <c:v>9.1836734693877556E-2</c:v>
                </c:pt>
                <c:pt idx="2">
                  <c:v>4.0816326530612242E-2</c:v>
                </c:pt>
                <c:pt idx="3">
                  <c:v>1.020408163265306E-2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D1D-4C70-A1AB-CE34C56927D8}"/>
            </c:ext>
          </c:extLst>
        </c:ser>
        <c:ser>
          <c:idx val="6"/>
          <c:order val="6"/>
          <c:tx>
            <c:strRef>
              <c:f>confronti!$A$14</c:f>
              <c:strCache>
                <c:ptCount val="1"/>
                <c:pt idx="0">
                  <c:v>alunni uscita A.S. 2021/2022 (1° anno 2022/2023)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confronti!$B$7:$E$7</c:f>
              <c:strCache>
                <c:ptCount val="4"/>
                <c:pt idx="0">
                  <c:v>ammesso</c:v>
                </c:pt>
                <c:pt idx="1">
                  <c:v>giudizio sospeso</c:v>
                </c:pt>
                <c:pt idx="2">
                  <c:v>non ammesso</c:v>
                </c:pt>
                <c:pt idx="3">
                  <c:v>ritirato</c:v>
                </c:pt>
              </c:strCache>
            </c:strRef>
          </c:cat>
          <c:val>
            <c:numRef>
              <c:f>confronti!$B$14:$E$14</c:f>
              <c:numCache>
                <c:formatCode>0%</c:formatCode>
                <c:ptCount val="4"/>
                <c:pt idx="0">
                  <c:v>0.88095238095238093</c:v>
                </c:pt>
                <c:pt idx="1">
                  <c:v>7.1428571428571425E-2</c:v>
                </c:pt>
                <c:pt idx="2">
                  <c:v>3.5714285714285712E-2</c:v>
                </c:pt>
                <c:pt idx="3">
                  <c:v>1.1904761904761904E-2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D1D-4C70-A1AB-CE34C56927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9912320"/>
        <c:axId val="79930496"/>
      </c:barChart>
      <c:catAx>
        <c:axId val="79912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9930496"/>
        <c:crosses val="autoZero"/>
        <c:auto val="1"/>
        <c:lblAlgn val="ctr"/>
        <c:lblOffset val="100"/>
        <c:noMultiLvlLbl val="0"/>
      </c:catAx>
      <c:valAx>
        <c:axId val="79930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9912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it-I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confronti!$A$28</c:f>
              <c:strCache>
                <c:ptCount val="1"/>
                <c:pt idx="0">
                  <c:v>alunni uscita A.S. 2014/2015 (2° anno 2016/2017)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confronti!$B$27:$E$27</c:f>
              <c:strCache>
                <c:ptCount val="4"/>
                <c:pt idx="0">
                  <c:v>ammesso</c:v>
                </c:pt>
                <c:pt idx="1">
                  <c:v>giudizio sospeso</c:v>
                </c:pt>
                <c:pt idx="2">
                  <c:v>non ammesso</c:v>
                </c:pt>
                <c:pt idx="3">
                  <c:v>ritirato</c:v>
                </c:pt>
              </c:strCache>
            </c:strRef>
          </c:cat>
          <c:val>
            <c:numRef>
              <c:f>confronti!$B$28:$E$28</c:f>
              <c:numCache>
                <c:formatCode>0%</c:formatCode>
                <c:ptCount val="4"/>
                <c:pt idx="0">
                  <c:v>0.7192982456140351</c:v>
                </c:pt>
                <c:pt idx="1">
                  <c:v>0.20175438596491227</c:v>
                </c:pt>
                <c:pt idx="2">
                  <c:v>4.3859649122807015E-2</c:v>
                </c:pt>
                <c:pt idx="3">
                  <c:v>3.5087719298245612E-2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93-497F-912B-4F8F5A6416F3}"/>
            </c:ext>
          </c:extLst>
        </c:ser>
        <c:ser>
          <c:idx val="1"/>
          <c:order val="1"/>
          <c:tx>
            <c:strRef>
              <c:f>confronti!$A$29</c:f>
              <c:strCache>
                <c:ptCount val="1"/>
                <c:pt idx="0">
                  <c:v>alunni uscita A.S. 2015/2016 (2° anno 2017/2018)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confronti!$B$27:$E$27</c:f>
              <c:strCache>
                <c:ptCount val="4"/>
                <c:pt idx="0">
                  <c:v>ammesso</c:v>
                </c:pt>
                <c:pt idx="1">
                  <c:v>giudizio sospeso</c:v>
                </c:pt>
                <c:pt idx="2">
                  <c:v>non ammesso</c:v>
                </c:pt>
                <c:pt idx="3">
                  <c:v>ritirato</c:v>
                </c:pt>
              </c:strCache>
            </c:strRef>
          </c:cat>
          <c:val>
            <c:numRef>
              <c:f>confronti!$B$29:$E$29</c:f>
              <c:numCache>
                <c:formatCode>0%</c:formatCode>
                <c:ptCount val="4"/>
                <c:pt idx="0">
                  <c:v>0.77443609022556392</c:v>
                </c:pt>
                <c:pt idx="1">
                  <c:v>0.18045112781954886</c:v>
                </c:pt>
                <c:pt idx="2">
                  <c:v>3.7593984962406013E-2</c:v>
                </c:pt>
                <c:pt idx="3">
                  <c:v>7.5187969924812026E-3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93-497F-912B-4F8F5A6416F3}"/>
            </c:ext>
          </c:extLst>
        </c:ser>
        <c:ser>
          <c:idx val="2"/>
          <c:order val="2"/>
          <c:tx>
            <c:strRef>
              <c:f>confronti!$A$30</c:f>
              <c:strCache>
                <c:ptCount val="1"/>
                <c:pt idx="0">
                  <c:v>alunni uscita A.S. 2016/2017 (2° anno 2018/2019)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confronti!$B$27:$E$27</c:f>
              <c:strCache>
                <c:ptCount val="4"/>
                <c:pt idx="0">
                  <c:v>ammesso</c:v>
                </c:pt>
                <c:pt idx="1">
                  <c:v>giudizio sospeso</c:v>
                </c:pt>
                <c:pt idx="2">
                  <c:v>non ammesso</c:v>
                </c:pt>
                <c:pt idx="3">
                  <c:v>ritirato</c:v>
                </c:pt>
              </c:strCache>
            </c:strRef>
          </c:cat>
          <c:val>
            <c:numRef>
              <c:f>confronti!$B$30:$E$30</c:f>
              <c:numCache>
                <c:formatCode>0%</c:formatCode>
                <c:ptCount val="4"/>
                <c:pt idx="0">
                  <c:v>0.78846153846153844</c:v>
                </c:pt>
                <c:pt idx="1">
                  <c:v>0.15384615384615385</c:v>
                </c:pt>
                <c:pt idx="2">
                  <c:v>4.807692307692308E-2</c:v>
                </c:pt>
                <c:pt idx="3">
                  <c:v>9.6153846153846159E-3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93-497F-912B-4F8F5A6416F3}"/>
            </c:ext>
          </c:extLst>
        </c:ser>
        <c:ser>
          <c:idx val="3"/>
          <c:order val="3"/>
          <c:tx>
            <c:strRef>
              <c:f>confronti!$A$31</c:f>
              <c:strCache>
                <c:ptCount val="1"/>
                <c:pt idx="0">
                  <c:v>alunni uscita A.S. 2017/2018 (2° anno 2019/2020)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confronti!$B$27:$E$27</c:f>
              <c:strCache>
                <c:ptCount val="4"/>
                <c:pt idx="0">
                  <c:v>ammesso</c:v>
                </c:pt>
                <c:pt idx="1">
                  <c:v>giudizio sospeso</c:v>
                </c:pt>
                <c:pt idx="2">
                  <c:v>non ammesso</c:v>
                </c:pt>
                <c:pt idx="3">
                  <c:v>ritirato</c:v>
                </c:pt>
              </c:strCache>
            </c:strRef>
          </c:cat>
          <c:val>
            <c:numRef>
              <c:f>confronti!$B$31:$E$31</c:f>
              <c:numCache>
                <c:formatCode>0%</c:formatCode>
                <c:ptCount val="4"/>
                <c:pt idx="0">
                  <c:v>0.95</c:v>
                </c:pt>
                <c:pt idx="1">
                  <c:v>0.05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F93-497F-912B-4F8F5A6416F3}"/>
            </c:ext>
          </c:extLst>
        </c:ser>
        <c:ser>
          <c:idx val="4"/>
          <c:order val="4"/>
          <c:tx>
            <c:strRef>
              <c:f>confronti!$A$32</c:f>
              <c:strCache>
                <c:ptCount val="1"/>
                <c:pt idx="0">
                  <c:v>alunni uscita A.S. 2018/2019 (2° anno 2020/2021)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confronti!$B$27:$E$27</c:f>
              <c:strCache>
                <c:ptCount val="4"/>
                <c:pt idx="0">
                  <c:v>ammesso</c:v>
                </c:pt>
                <c:pt idx="1">
                  <c:v>giudizio sospeso</c:v>
                </c:pt>
                <c:pt idx="2">
                  <c:v>non ammesso</c:v>
                </c:pt>
                <c:pt idx="3">
                  <c:v>ritirato</c:v>
                </c:pt>
              </c:strCache>
            </c:strRef>
          </c:cat>
          <c:val>
            <c:numRef>
              <c:f>confronti!$B$32:$E$32</c:f>
              <c:numCache>
                <c:formatCode>0%</c:formatCode>
                <c:ptCount val="4"/>
                <c:pt idx="0">
                  <c:v>0.87</c:v>
                </c:pt>
                <c:pt idx="1">
                  <c:v>0.1</c:v>
                </c:pt>
                <c:pt idx="2">
                  <c:v>0.02</c:v>
                </c:pt>
                <c:pt idx="3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F93-497F-912B-4F8F5A6416F3}"/>
            </c:ext>
          </c:extLst>
        </c:ser>
        <c:ser>
          <c:idx val="5"/>
          <c:order val="5"/>
          <c:tx>
            <c:strRef>
              <c:f>confronti!$A$33</c:f>
              <c:strCache>
                <c:ptCount val="1"/>
                <c:pt idx="0">
                  <c:v>alunni uscita A.S. 2019/2020 (2° anno 2021/2022)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confronti!$B$27:$E$27</c:f>
              <c:strCache>
                <c:ptCount val="4"/>
                <c:pt idx="0">
                  <c:v>ammesso</c:v>
                </c:pt>
                <c:pt idx="1">
                  <c:v>giudizio sospeso</c:v>
                </c:pt>
                <c:pt idx="2">
                  <c:v>non ammesso</c:v>
                </c:pt>
                <c:pt idx="3">
                  <c:v>ritirato</c:v>
                </c:pt>
              </c:strCache>
            </c:strRef>
          </c:cat>
          <c:val>
            <c:numRef>
              <c:f>confronti!$B$33:$E$33</c:f>
              <c:numCache>
                <c:formatCode>0%</c:formatCode>
                <c:ptCount val="4"/>
                <c:pt idx="0">
                  <c:v>0.9</c:v>
                </c:pt>
                <c:pt idx="1">
                  <c:v>6.6666666666666666E-2</c:v>
                </c:pt>
                <c:pt idx="2">
                  <c:v>2.2222222222222223E-2</c:v>
                </c:pt>
                <c:pt idx="3">
                  <c:v>1.1111111111111112E-2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F93-497F-912B-4F8F5A6416F3}"/>
            </c:ext>
          </c:extLst>
        </c:ser>
        <c:ser>
          <c:idx val="6"/>
          <c:order val="6"/>
          <c:tx>
            <c:strRef>
              <c:f>confronti!$A$34</c:f>
              <c:strCache>
                <c:ptCount val="1"/>
                <c:pt idx="0">
                  <c:v>alunni uscita A.S. 2020/2021 (2° anno 2022/2023)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confronti!$B$27:$E$27</c:f>
              <c:strCache>
                <c:ptCount val="4"/>
                <c:pt idx="0">
                  <c:v>ammesso</c:v>
                </c:pt>
                <c:pt idx="1">
                  <c:v>giudizio sospeso</c:v>
                </c:pt>
                <c:pt idx="2">
                  <c:v>non ammesso</c:v>
                </c:pt>
                <c:pt idx="3">
                  <c:v>ritirato</c:v>
                </c:pt>
              </c:strCache>
            </c:strRef>
          </c:cat>
          <c:val>
            <c:numRef>
              <c:f>confronti!$B$34:$E$34</c:f>
              <c:numCache>
                <c:formatCode>0%</c:formatCode>
                <c:ptCount val="4"/>
                <c:pt idx="0">
                  <c:v>0.90526315789473688</c:v>
                </c:pt>
                <c:pt idx="1">
                  <c:v>5.2631578947368418E-2</c:v>
                </c:pt>
                <c:pt idx="2">
                  <c:v>3.1578947368421054E-2</c:v>
                </c:pt>
                <c:pt idx="3">
                  <c:v>1.0526315789473684E-2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F93-497F-912B-4F8F5A6416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0034048"/>
        <c:axId val="80056320"/>
      </c:barChart>
      <c:catAx>
        <c:axId val="80034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80056320"/>
        <c:crosses val="autoZero"/>
        <c:auto val="1"/>
        <c:lblAlgn val="ctr"/>
        <c:lblOffset val="100"/>
        <c:noMultiLvlLbl val="0"/>
      </c:catAx>
      <c:valAx>
        <c:axId val="80056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80034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it-I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604935910314771E-2"/>
          <c:y val="5.4643550886697263E-2"/>
          <c:w val="0.81063206487853645"/>
          <c:h val="0.823167641152408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'uscita_21-22_frequenza_1°anno'!$B$41</c:f>
              <c:strCache>
                <c:ptCount val="1"/>
                <c:pt idx="0">
                  <c:v>ammesso</c:v>
                </c:pt>
              </c:strCache>
            </c:strRef>
          </c:tx>
          <c:invertIfNegative val="0"/>
          <c:dLbls>
            <c:dLbl>
              <c:idx val="6"/>
              <c:layout>
                <c:manualLayout>
                  <c:x val="-3.6839086747823568E-3"/>
                  <c:y val="7.70836917343380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F12-44FA-8E5C-3641F4C54AB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'uscita_21-22_frequenza_1°anno'!$A$42:$A$49</c:f>
              <c:strCache>
                <c:ptCount val="8"/>
                <c:pt idx="0">
                  <c:v>Ist. Professionale</c:v>
                </c:pt>
                <c:pt idx="1">
                  <c:v>Ist. Tecnico</c:v>
                </c:pt>
                <c:pt idx="2">
                  <c:v>Liceo Classico</c:v>
                </c:pt>
                <c:pt idx="3">
                  <c:v>Liceo Linguistico</c:v>
                </c:pt>
                <c:pt idx="4">
                  <c:v>Liceo Scientifico</c:v>
                </c:pt>
                <c:pt idx="5">
                  <c:v>Liceo Scienze Umane</c:v>
                </c:pt>
                <c:pt idx="6">
                  <c:v>Liceo Economico Sociale</c:v>
                </c:pt>
                <c:pt idx="7">
                  <c:v>Liceo Artistico</c:v>
                </c:pt>
              </c:strCache>
            </c:strRef>
          </c:cat>
          <c:val>
            <c:numRef>
              <c:f>'uscita_21-22_frequenza_1°anno'!$B$42:$B$49</c:f>
              <c:numCache>
                <c:formatCode>0%</c:formatCode>
                <c:ptCount val="8"/>
                <c:pt idx="0">
                  <c:v>0.6</c:v>
                </c:pt>
                <c:pt idx="1">
                  <c:v>0.92307692307692313</c:v>
                </c:pt>
                <c:pt idx="2">
                  <c:v>1</c:v>
                </c:pt>
                <c:pt idx="3">
                  <c:v>1</c:v>
                </c:pt>
                <c:pt idx="4">
                  <c:v>0.8125</c:v>
                </c:pt>
                <c:pt idx="5">
                  <c:v>1</c:v>
                </c:pt>
                <c:pt idx="6">
                  <c:v>0.5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12-44FA-8E5C-3641F4C54ABC}"/>
            </c:ext>
          </c:extLst>
        </c:ser>
        <c:ser>
          <c:idx val="1"/>
          <c:order val="1"/>
          <c:tx>
            <c:strRef>
              <c:f>'uscita_21-22_frequenza_1°anno'!$C$41</c:f>
              <c:strCache>
                <c:ptCount val="1"/>
                <c:pt idx="0">
                  <c:v>giudizio sospeso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3.09025816795382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9B5-439E-ADC8-9F107B3F667A}"/>
                </c:ext>
              </c:extLst>
            </c:dLbl>
            <c:dLbl>
              <c:idx val="1"/>
              <c:layout>
                <c:manualLayout>
                  <c:x val="0"/>
                  <c:y val="-5.09259259259259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F12-44FA-8E5C-3641F4C54ABC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9B5-439E-ADC8-9F107B3F667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9B5-439E-ADC8-9F107B3F667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F12-44FA-8E5C-3641F4C54ABC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F12-44FA-8E5C-3641F4C54ABC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9B5-439E-ADC8-9F107B3F667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'uscita_21-22_frequenza_1°anno'!$A$42:$A$49</c:f>
              <c:strCache>
                <c:ptCount val="8"/>
                <c:pt idx="0">
                  <c:v>Ist. Professionale</c:v>
                </c:pt>
                <c:pt idx="1">
                  <c:v>Ist. Tecnico</c:v>
                </c:pt>
                <c:pt idx="2">
                  <c:v>Liceo Classico</c:v>
                </c:pt>
                <c:pt idx="3">
                  <c:v>Liceo Linguistico</c:v>
                </c:pt>
                <c:pt idx="4">
                  <c:v>Liceo Scientifico</c:v>
                </c:pt>
                <c:pt idx="5">
                  <c:v>Liceo Scienze Umane</c:v>
                </c:pt>
                <c:pt idx="6">
                  <c:v>Liceo Economico Sociale</c:v>
                </c:pt>
                <c:pt idx="7">
                  <c:v>Liceo Artistico</c:v>
                </c:pt>
              </c:strCache>
            </c:strRef>
          </c:cat>
          <c:val>
            <c:numRef>
              <c:f>'uscita_21-22_frequenza_1°anno'!$C$42:$C$49</c:f>
              <c:numCache>
                <c:formatCode>0%</c:formatCode>
                <c:ptCount val="8"/>
                <c:pt idx="0">
                  <c:v>0.2</c:v>
                </c:pt>
                <c:pt idx="1">
                  <c:v>3.8461538461538464E-2</c:v>
                </c:pt>
                <c:pt idx="2">
                  <c:v>0</c:v>
                </c:pt>
                <c:pt idx="3">
                  <c:v>0</c:v>
                </c:pt>
                <c:pt idx="4">
                  <c:v>0.1875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F12-44FA-8E5C-3641F4C54ABC}"/>
            </c:ext>
          </c:extLst>
        </c:ser>
        <c:ser>
          <c:idx val="2"/>
          <c:order val="2"/>
          <c:tx>
            <c:strRef>
              <c:f>'uscita_21-22_frequenza_1°anno'!$D$41</c:f>
              <c:strCache>
                <c:ptCount val="1"/>
                <c:pt idx="0">
                  <c:v>non ammesso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1668656938266634E-3"/>
                  <c:y val="6.18051633590765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9B5-439E-ADC8-9F107B3F667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9B5-439E-ADC8-9F107B3F667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9B5-439E-ADC8-9F107B3F667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9B5-439E-ADC8-9F107B3F667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9B5-439E-ADC8-9F107B3F667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9B5-439E-ADC8-9F107B3F667A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9B5-439E-ADC8-9F107B3F667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'uscita_21-22_frequenza_1°anno'!$A$42:$A$49</c:f>
              <c:strCache>
                <c:ptCount val="8"/>
                <c:pt idx="0">
                  <c:v>Ist. Professionale</c:v>
                </c:pt>
                <c:pt idx="1">
                  <c:v>Ist. Tecnico</c:v>
                </c:pt>
                <c:pt idx="2">
                  <c:v>Liceo Classico</c:v>
                </c:pt>
                <c:pt idx="3">
                  <c:v>Liceo Linguistico</c:v>
                </c:pt>
                <c:pt idx="4">
                  <c:v>Liceo Scientifico</c:v>
                </c:pt>
                <c:pt idx="5">
                  <c:v>Liceo Scienze Umane</c:v>
                </c:pt>
                <c:pt idx="6">
                  <c:v>Liceo Economico Sociale</c:v>
                </c:pt>
                <c:pt idx="7">
                  <c:v>Liceo Artistico</c:v>
                </c:pt>
              </c:strCache>
            </c:strRef>
          </c:cat>
          <c:val>
            <c:numRef>
              <c:f>'uscita_21-22_frequenza_1°anno'!$D$42:$D$49</c:f>
              <c:numCache>
                <c:formatCode>0%</c:formatCode>
                <c:ptCount val="8"/>
                <c:pt idx="0">
                  <c:v>0.2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0.5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F12-44FA-8E5C-3641F4C54ABC}"/>
            </c:ext>
          </c:extLst>
        </c:ser>
        <c:ser>
          <c:idx val="3"/>
          <c:order val="3"/>
          <c:tx>
            <c:strRef>
              <c:f>'uscita_21-22_frequenza_1°anno'!$E$41</c:f>
              <c:strCache>
                <c:ptCount val="1"/>
                <c:pt idx="0">
                  <c:v>ritirato</c:v>
                </c:pt>
              </c:strCache>
            </c:strRef>
          </c:tx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9B5-439E-ADC8-9F107B3F667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9B5-439E-ADC8-9F107B3F667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9B5-439E-ADC8-9F107B3F667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9B5-439E-ADC8-9F107B3F667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9B5-439E-ADC8-9F107B3F667A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9B5-439E-ADC8-9F107B3F667A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9B5-439E-ADC8-9F107B3F667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'uscita_21-22_frequenza_1°anno'!$A$42:$A$49</c:f>
              <c:strCache>
                <c:ptCount val="8"/>
                <c:pt idx="0">
                  <c:v>Ist. Professionale</c:v>
                </c:pt>
                <c:pt idx="1">
                  <c:v>Ist. Tecnico</c:v>
                </c:pt>
                <c:pt idx="2">
                  <c:v>Liceo Classico</c:v>
                </c:pt>
                <c:pt idx="3">
                  <c:v>Liceo Linguistico</c:v>
                </c:pt>
                <c:pt idx="4">
                  <c:v>Liceo Scientifico</c:v>
                </c:pt>
                <c:pt idx="5">
                  <c:v>Liceo Scienze Umane</c:v>
                </c:pt>
                <c:pt idx="6">
                  <c:v>Liceo Economico Sociale</c:v>
                </c:pt>
                <c:pt idx="7">
                  <c:v>Liceo Artistico</c:v>
                </c:pt>
              </c:strCache>
            </c:strRef>
          </c:cat>
          <c:val>
            <c:numRef>
              <c:f>'uscita_21-22_frequenza_1°anno'!$E$42:$E$49</c:f>
              <c:numCache>
                <c:formatCode>0%</c:formatCode>
                <c:ptCount val="8"/>
                <c:pt idx="0">
                  <c:v>0</c:v>
                </c:pt>
                <c:pt idx="1">
                  <c:v>3.8461538461538464E-2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F12-44FA-8E5C-3641F4C54A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533952"/>
        <c:axId val="79535488"/>
      </c:barChart>
      <c:catAx>
        <c:axId val="795339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79535488"/>
        <c:crosses val="autoZero"/>
        <c:auto val="1"/>
        <c:lblAlgn val="ctr"/>
        <c:lblOffset val="100"/>
        <c:noMultiLvlLbl val="0"/>
      </c:catAx>
      <c:valAx>
        <c:axId val="79535488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7953395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b="1">
          <a:solidFill>
            <a:sysClr val="windowText" lastClr="000000"/>
          </a:solidFill>
        </a:defRPr>
      </a:pPr>
      <a:endParaRPr lang="it-I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'uscita_20-21_frequenza_2°anno'!$B$42</c:f>
              <c:strCache>
                <c:ptCount val="1"/>
                <c:pt idx="0">
                  <c:v>ammesso</c:v>
                </c:pt>
              </c:strCache>
            </c:strRef>
          </c:tx>
          <c:invertIfNegative val="0"/>
          <c:dLbls>
            <c:dLbl>
              <c:idx val="6"/>
              <c:layout>
                <c:manualLayout>
                  <c:x val="-6.0088461985473582E-3"/>
                  <c:y val="-1.39584894406277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240-406E-9334-63E583E434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'uscita_20-21_frequenza_2°anno'!$A$43:$A$50</c:f>
              <c:strCache>
                <c:ptCount val="8"/>
                <c:pt idx="0">
                  <c:v>Ist. Professionale</c:v>
                </c:pt>
                <c:pt idx="1">
                  <c:v>Ist. Tecnico</c:v>
                </c:pt>
                <c:pt idx="2">
                  <c:v>Liceo Classico</c:v>
                </c:pt>
                <c:pt idx="3">
                  <c:v>Liceo Linguistico</c:v>
                </c:pt>
                <c:pt idx="4">
                  <c:v>Liceo Scientifico</c:v>
                </c:pt>
                <c:pt idx="5">
                  <c:v>Liceo Scienze Umane</c:v>
                </c:pt>
                <c:pt idx="6">
                  <c:v>Liceo Economico Sociale</c:v>
                </c:pt>
                <c:pt idx="7">
                  <c:v>Liceo Artistico</c:v>
                </c:pt>
              </c:strCache>
            </c:strRef>
          </c:cat>
          <c:val>
            <c:numRef>
              <c:f>'uscita_20-21_frequenza_2°anno'!$B$43:$B$50</c:f>
              <c:numCache>
                <c:formatCode>0%</c:formatCode>
                <c:ptCount val="8"/>
                <c:pt idx="0">
                  <c:v>0.92307692307692313</c:v>
                </c:pt>
                <c:pt idx="1">
                  <c:v>0.84210526315789469</c:v>
                </c:pt>
                <c:pt idx="2">
                  <c:v>1</c:v>
                </c:pt>
                <c:pt idx="3">
                  <c:v>0.875</c:v>
                </c:pt>
                <c:pt idx="4">
                  <c:v>1</c:v>
                </c:pt>
                <c:pt idx="5">
                  <c:v>0.88888888888888884</c:v>
                </c:pt>
                <c:pt idx="6">
                  <c:v>0.6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40-406E-9334-63E583E43461}"/>
            </c:ext>
          </c:extLst>
        </c:ser>
        <c:ser>
          <c:idx val="1"/>
          <c:order val="1"/>
          <c:tx>
            <c:strRef>
              <c:f>'uscita_20-21_frequenza_2°anno'!$C$42</c:f>
              <c:strCache>
                <c:ptCount val="1"/>
                <c:pt idx="0">
                  <c:v>giudizio sospeso</c:v>
                </c:pt>
              </c:strCache>
            </c:strRef>
          </c:tx>
          <c:invertIfNegative val="0"/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D240-406E-9334-63E583E4346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D240-406E-9334-63E583E43461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240-406E-9334-63E583E434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'uscita_20-21_frequenza_2°anno'!$A$43:$A$50</c:f>
              <c:strCache>
                <c:ptCount val="8"/>
                <c:pt idx="0">
                  <c:v>Ist. Professionale</c:v>
                </c:pt>
                <c:pt idx="1">
                  <c:v>Ist. Tecnico</c:v>
                </c:pt>
                <c:pt idx="2">
                  <c:v>Liceo Classico</c:v>
                </c:pt>
                <c:pt idx="3">
                  <c:v>Liceo Linguistico</c:v>
                </c:pt>
                <c:pt idx="4">
                  <c:v>Liceo Scientifico</c:v>
                </c:pt>
                <c:pt idx="5">
                  <c:v>Liceo Scienze Umane</c:v>
                </c:pt>
                <c:pt idx="6">
                  <c:v>Liceo Economico Sociale</c:v>
                </c:pt>
                <c:pt idx="7">
                  <c:v>Liceo Artistico</c:v>
                </c:pt>
              </c:strCache>
            </c:strRef>
          </c:cat>
          <c:val>
            <c:numRef>
              <c:f>'uscita_20-21_frequenza_2°anno'!$C$43:$C$50</c:f>
              <c:numCache>
                <c:formatCode>0%</c:formatCode>
                <c:ptCount val="8"/>
                <c:pt idx="0">
                  <c:v>7.6923076923076927E-2</c:v>
                </c:pt>
                <c:pt idx="1">
                  <c:v>5.2631578947368418E-2</c:v>
                </c:pt>
                <c:pt idx="2">
                  <c:v>0</c:v>
                </c:pt>
                <c:pt idx="3">
                  <c:v>6.25E-2</c:v>
                </c:pt>
                <c:pt idx="4">
                  <c:v>0</c:v>
                </c:pt>
                <c:pt idx="5">
                  <c:v>0.1111111111111111</c:v>
                </c:pt>
                <c:pt idx="6">
                  <c:v>0.2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240-406E-9334-63E583E43461}"/>
            </c:ext>
          </c:extLst>
        </c:ser>
        <c:ser>
          <c:idx val="2"/>
          <c:order val="2"/>
          <c:tx>
            <c:strRef>
              <c:f>'uscita_20-21_frequenza_2°anno'!$D$42</c:f>
              <c:strCache>
                <c:ptCount val="1"/>
                <c:pt idx="0">
                  <c:v>non ammesso</c:v>
                </c:pt>
              </c:strCache>
            </c:strRef>
          </c:tx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240-406E-9334-63E583E4346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240-406E-9334-63E583E4346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240-406E-9334-63E583E43461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D240-406E-9334-63E583E43461}"/>
                </c:ext>
              </c:extLst>
            </c:dLbl>
            <c:dLbl>
              <c:idx val="6"/>
              <c:layout>
                <c:manualLayout>
                  <c:x val="9.34198582666259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D240-406E-9334-63E583E43461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240-406E-9334-63E583E434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'uscita_20-21_frequenza_2°anno'!$A$43:$A$50</c:f>
              <c:strCache>
                <c:ptCount val="8"/>
                <c:pt idx="0">
                  <c:v>Ist. Professionale</c:v>
                </c:pt>
                <c:pt idx="1">
                  <c:v>Ist. Tecnico</c:v>
                </c:pt>
                <c:pt idx="2">
                  <c:v>Liceo Classico</c:v>
                </c:pt>
                <c:pt idx="3">
                  <c:v>Liceo Linguistico</c:v>
                </c:pt>
                <c:pt idx="4">
                  <c:v>Liceo Scientifico</c:v>
                </c:pt>
                <c:pt idx="5">
                  <c:v>Liceo Scienze Umane</c:v>
                </c:pt>
                <c:pt idx="6">
                  <c:v>Liceo Economico Sociale</c:v>
                </c:pt>
                <c:pt idx="7">
                  <c:v>Liceo Artistico</c:v>
                </c:pt>
              </c:strCache>
            </c:strRef>
          </c:cat>
          <c:val>
            <c:numRef>
              <c:f>'uscita_20-21_frequenza_2°anno'!$D$43:$D$50</c:f>
              <c:numCache>
                <c:formatCode>0%</c:formatCode>
                <c:ptCount val="8"/>
                <c:pt idx="0">
                  <c:v>0</c:v>
                </c:pt>
                <c:pt idx="1">
                  <c:v>5.2631578947368418E-2</c:v>
                </c:pt>
                <c:pt idx="2">
                  <c:v>0</c:v>
                </c:pt>
                <c:pt idx="3">
                  <c:v>6.25E-2</c:v>
                </c:pt>
                <c:pt idx="4">
                  <c:v>0</c:v>
                </c:pt>
                <c:pt idx="5">
                  <c:v>0</c:v>
                </c:pt>
                <c:pt idx="6">
                  <c:v>0.2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240-406E-9334-63E583E43461}"/>
            </c:ext>
          </c:extLst>
        </c:ser>
        <c:ser>
          <c:idx val="3"/>
          <c:order val="3"/>
          <c:tx>
            <c:strRef>
              <c:f>'uscita_20-21_frequenza_2°anno'!$E$42</c:f>
              <c:strCache>
                <c:ptCount val="1"/>
                <c:pt idx="0">
                  <c:v>ritirato</c:v>
                </c:pt>
              </c:strCache>
            </c:strRef>
          </c:tx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240-406E-9334-63E583E4346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D240-406E-9334-63E583E4346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240-406E-9334-63E583E4346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D240-406E-9334-63E583E43461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D240-406E-9334-63E583E43461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240-406E-9334-63E583E43461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240-406E-9334-63E583E434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'uscita_20-21_frequenza_2°anno'!$A$43:$A$50</c:f>
              <c:strCache>
                <c:ptCount val="8"/>
                <c:pt idx="0">
                  <c:v>Ist. Professionale</c:v>
                </c:pt>
                <c:pt idx="1">
                  <c:v>Ist. Tecnico</c:v>
                </c:pt>
                <c:pt idx="2">
                  <c:v>Liceo Classico</c:v>
                </c:pt>
                <c:pt idx="3">
                  <c:v>Liceo Linguistico</c:v>
                </c:pt>
                <c:pt idx="4">
                  <c:v>Liceo Scientifico</c:v>
                </c:pt>
                <c:pt idx="5">
                  <c:v>Liceo Scienze Umane</c:v>
                </c:pt>
                <c:pt idx="6">
                  <c:v>Liceo Economico Sociale</c:v>
                </c:pt>
                <c:pt idx="7">
                  <c:v>Liceo Artistico</c:v>
                </c:pt>
              </c:strCache>
            </c:strRef>
          </c:cat>
          <c:val>
            <c:numRef>
              <c:f>'uscita_20-21_frequenza_2°anno'!$E$43:$E$50</c:f>
              <c:numCache>
                <c:formatCode>0%</c:formatCode>
                <c:ptCount val="8"/>
                <c:pt idx="0">
                  <c:v>0</c:v>
                </c:pt>
                <c:pt idx="1">
                  <c:v>5.2631578947368418E-2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240-406E-9334-63E583E434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533952"/>
        <c:axId val="79535488"/>
      </c:barChart>
      <c:catAx>
        <c:axId val="795339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79535488"/>
        <c:crosses val="autoZero"/>
        <c:auto val="1"/>
        <c:lblAlgn val="ctr"/>
        <c:lblOffset val="100"/>
        <c:noMultiLvlLbl val="0"/>
      </c:catAx>
      <c:valAx>
        <c:axId val="79535488"/>
        <c:scaling>
          <c:orientation val="minMax"/>
          <c:max val="1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7953395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000" b="1">
          <a:solidFill>
            <a:sysClr val="windowText" lastClr="000000"/>
          </a:solidFill>
        </a:defRPr>
      </a:pPr>
      <a:endParaRPr lang="it-IT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olo rettangolo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/>
              <a:t>Fare clic per modificare lo stile del sottotitolo dello schema</a:t>
            </a:r>
            <a:endParaRPr kumimoji="0" lang="en-US"/>
          </a:p>
        </p:txBody>
      </p:sp>
      <p:grpSp>
        <p:nvGrpSpPr>
          <p:cNvPr id="2" name="Gruppo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igura a mano liber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igura a mano liber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igura a mano liber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ttore 1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7993AEF-1D61-492B-923F-400CB86B06FD}" type="datetimeFigureOut">
              <a:rPr lang="it-IT" smtClean="0"/>
              <a:pPr/>
              <a:t>02/07/2023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8C0D2DA-FC97-4D7D-84DB-85C09CE2D1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93AEF-1D61-492B-923F-400CB86B06FD}" type="datetimeFigureOut">
              <a:rPr lang="it-IT" smtClean="0"/>
              <a:pPr/>
              <a:t>02/07/2023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D2DA-FC97-4D7D-84DB-85C09CE2D1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93AEF-1D61-492B-923F-400CB86B06FD}" type="datetimeFigureOut">
              <a:rPr lang="it-IT" smtClean="0"/>
              <a:pPr/>
              <a:t>02/07/2023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D2DA-FC97-4D7D-84DB-85C09CE2D1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93AEF-1D61-492B-923F-400CB86B06FD}" type="datetimeFigureOut">
              <a:rPr lang="it-IT" smtClean="0"/>
              <a:pPr/>
              <a:t>02/07/2023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D2DA-FC97-4D7D-84DB-85C09CE2D16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93AEF-1D61-492B-923F-400CB86B06FD}" type="datetimeFigureOut">
              <a:rPr lang="it-IT" smtClean="0"/>
              <a:pPr/>
              <a:t>02/07/2023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D2DA-FC97-4D7D-84DB-85C09CE2D16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Gallone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Gallone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93AEF-1D61-492B-923F-400CB86B06FD}" type="datetimeFigureOut">
              <a:rPr lang="it-IT" smtClean="0"/>
              <a:pPr/>
              <a:t>02/07/2023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D2DA-FC97-4D7D-84DB-85C09CE2D16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93AEF-1D61-492B-923F-400CB86B06FD}" type="datetimeFigureOut">
              <a:rPr lang="it-IT" smtClean="0"/>
              <a:pPr/>
              <a:t>02/07/2023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D2DA-FC97-4D7D-84DB-85C09CE2D1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93AEF-1D61-492B-923F-400CB86B06FD}" type="datetimeFigureOut">
              <a:rPr lang="it-IT" smtClean="0"/>
              <a:pPr/>
              <a:t>02/07/2023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D2DA-FC97-4D7D-84DB-85C09CE2D16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93AEF-1D61-492B-923F-400CB86B06FD}" type="datetimeFigureOut">
              <a:rPr lang="it-IT" smtClean="0"/>
              <a:pPr/>
              <a:t>02/07/2023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D2DA-FC97-4D7D-84DB-85C09CE2D1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A7993AEF-1D61-492B-923F-400CB86B06FD}" type="datetimeFigureOut">
              <a:rPr lang="it-IT" smtClean="0"/>
              <a:pPr/>
              <a:t>02/07/2023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D2DA-FC97-4D7D-84DB-85C09CE2D1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/>
              <a:t>Fare clic sull'icona per inserire un'immagine</a:t>
            </a:r>
            <a:endParaRPr kumimoji="0" lang="en-US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7993AEF-1D61-492B-923F-400CB86B06FD}" type="datetimeFigureOut">
              <a:rPr lang="it-IT" smtClean="0"/>
              <a:pPr/>
              <a:t>02/07/2023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8C0D2DA-FC97-4D7D-84DB-85C09CE2D16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955249" y="5001994"/>
            <a:ext cx="5069337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igura a mano libera 8"/>
          <p:cNvSpPr>
            <a:spLocks/>
          </p:cNvSpPr>
          <p:nvPr/>
        </p:nvSpPr>
        <p:spPr bwMode="auto">
          <a:xfrm>
            <a:off x="-71414" y="5785023"/>
            <a:ext cx="5069337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olo rettangolo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Connettore 1 10"/>
          <p:cNvCxnSpPr/>
          <p:nvPr/>
        </p:nvCxnSpPr>
        <p:spPr>
          <a:xfrm>
            <a:off x="-12315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Gallone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Gallone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igura a mano libera 12"/>
          <p:cNvSpPr>
            <a:spLocks/>
          </p:cNvSpPr>
          <p:nvPr/>
        </p:nvSpPr>
        <p:spPr bwMode="auto">
          <a:xfrm>
            <a:off x="955249" y="5001994"/>
            <a:ext cx="5069337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igura a mano libera 11"/>
          <p:cNvSpPr>
            <a:spLocks/>
          </p:cNvSpPr>
          <p:nvPr/>
        </p:nvSpPr>
        <p:spPr bwMode="auto">
          <a:xfrm>
            <a:off x="-71414" y="5785023"/>
            <a:ext cx="5069337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iangolo rettangolo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Connettore 1 14"/>
          <p:cNvCxnSpPr/>
          <p:nvPr/>
        </p:nvCxnSpPr>
        <p:spPr>
          <a:xfrm>
            <a:off x="-12315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  <a:p>
            <a:pPr lvl="1" eaLnBrk="1" latinLnBrk="0" hangingPunct="1"/>
            <a:r>
              <a:rPr kumimoji="0" lang="it-IT"/>
              <a:t>Secondo livello</a:t>
            </a:r>
          </a:p>
          <a:p>
            <a:pPr lvl="2" eaLnBrk="1" latinLnBrk="0" hangingPunct="1"/>
            <a:r>
              <a:rPr kumimoji="0" lang="it-IT"/>
              <a:t>Terzo livello</a:t>
            </a:r>
          </a:p>
          <a:p>
            <a:pPr lvl="3" eaLnBrk="1" latinLnBrk="0" hangingPunct="1"/>
            <a:r>
              <a:rPr kumimoji="0" lang="it-IT"/>
              <a:t>Quarto livello</a:t>
            </a:r>
          </a:p>
          <a:p>
            <a:pPr lvl="4" eaLnBrk="1" latinLnBrk="0" hangingPunct="1"/>
            <a:r>
              <a:rPr kumimoji="0" lang="it-IT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7993AEF-1D61-492B-923F-400CB86B06FD}" type="datetimeFigureOut">
              <a:rPr lang="it-IT" smtClean="0"/>
              <a:pPr/>
              <a:t>02/07/2023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8C0D2DA-FC97-4D7D-84DB-85C09CE2D16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MSIPCMContentMarking" descr="{&quot;HashCode&quot;:-75512786,&quot;Placement&quot;:&quot;Header&quot;,&quot;Top&quot;:0.0,&quot;Left&quot;:450.693634,&quot;SlideWidth&quot;:960,&quot;SlideHeight&quot;:540}">
            <a:extLst>
              <a:ext uri="{FF2B5EF4-FFF2-40B4-BE49-F238E27FC236}">
                <a16:creationId xmlns:a16="http://schemas.microsoft.com/office/drawing/2014/main" id="{F286FE9B-A539-4209-876D-F5B42449D432}"/>
              </a:ext>
            </a:extLst>
          </p:cNvPr>
          <p:cNvSpPr txBox="1"/>
          <p:nvPr userDrawn="1"/>
        </p:nvSpPr>
        <p:spPr>
          <a:xfrm>
            <a:off x="5723809" y="0"/>
            <a:ext cx="744382" cy="2176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it-IT" sz="800">
                <a:solidFill>
                  <a:srgbClr val="000000"/>
                </a:solidFill>
                <a:latin typeface="Arial" panose="020B0604020202020204" pitchFamily="34" charset="0"/>
              </a:rPr>
              <a:t>INTERNAL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6" r:id="rId1"/>
    <p:sldLayoutId id="2147484187" r:id="rId2"/>
    <p:sldLayoutId id="2147484188" r:id="rId3"/>
    <p:sldLayoutId id="2147484189" r:id="rId4"/>
    <p:sldLayoutId id="2147484190" r:id="rId5"/>
    <p:sldLayoutId id="2147484191" r:id="rId6"/>
    <p:sldLayoutId id="2147484192" r:id="rId7"/>
    <p:sldLayoutId id="2147484193" r:id="rId8"/>
    <p:sldLayoutId id="2147484194" r:id="rId9"/>
    <p:sldLayoutId id="2147484195" r:id="rId10"/>
    <p:sldLayoutId id="2147484196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526473"/>
            <a:ext cx="10363200" cy="4530435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100" dirty="0">
                <a:effectLst/>
              </a:rPr>
              <a:t>Istituto Comprensivo “Gennaro </a:t>
            </a:r>
            <a:r>
              <a:rPr lang="it-IT" sz="3100" dirty="0" err="1">
                <a:effectLst/>
              </a:rPr>
              <a:t>Capuozzo</a:t>
            </a:r>
            <a:r>
              <a:rPr lang="it-IT" sz="3100" dirty="0">
                <a:effectLst/>
              </a:rPr>
              <a:t>” - Napoli</a:t>
            </a:r>
            <a:br>
              <a:rPr lang="it-IT" dirty="0">
                <a:effectLst/>
              </a:rPr>
            </a:br>
            <a:br>
              <a:rPr lang="it-IT" cap="all" dirty="0"/>
            </a:br>
            <a:r>
              <a:rPr lang="it-IT" b="1" cap="all" dirty="0"/>
              <a:t>Monitoraggio esiti A DISTANZA</a:t>
            </a:r>
            <a:br>
              <a:rPr lang="it-IT" b="1" cap="all" dirty="0"/>
            </a:br>
            <a:r>
              <a:rPr lang="it-IT" b="1" cap="all" dirty="0"/>
              <a:t>alunni iscritti agli Istituti secondari di </a:t>
            </a:r>
            <a:r>
              <a:rPr lang="it-IT" cap="all" dirty="0"/>
              <a:t>2°</a:t>
            </a:r>
            <a:r>
              <a:rPr lang="it-IT" b="1" cap="all" dirty="0"/>
              <a:t> grado</a:t>
            </a:r>
            <a:br>
              <a:rPr lang="it-IT" b="1" cap="all" dirty="0"/>
            </a:br>
            <a:br>
              <a:rPr lang="it-IT" cap="all" dirty="0"/>
            </a:br>
            <a:r>
              <a:rPr lang="it-IT" sz="3100" i="1" dirty="0"/>
              <a:t>Sintesi dei risultati</a:t>
            </a:r>
          </a:p>
        </p:txBody>
      </p:sp>
      <p:sp>
        <p:nvSpPr>
          <p:cNvPr id="4" name="Sottotitolo 2"/>
          <p:cNvSpPr txBox="1">
            <a:spLocks/>
          </p:cNvSpPr>
          <p:nvPr/>
        </p:nvSpPr>
        <p:spPr>
          <a:xfrm>
            <a:off x="1011382" y="258807"/>
            <a:ext cx="10363200" cy="1199704"/>
          </a:xfrm>
          <a:prstGeom prst="rect">
            <a:avLst/>
          </a:prstGeom>
        </p:spPr>
        <p:txBody>
          <a:bodyPr vert="horz" lIns="45720" rIns="45720">
            <a:normAutofit/>
          </a:bodyPr>
          <a:lstStyle/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it-IT" sz="27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2225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Monitoraggio</a:t>
            </a:r>
          </a:p>
        </p:txBody>
      </p:sp>
      <p:sp>
        <p:nvSpPr>
          <p:cNvPr id="8" name="Segnaposto contenuto 9"/>
          <p:cNvSpPr>
            <a:spLocks noGrp="1"/>
          </p:cNvSpPr>
          <p:nvPr>
            <p:ph idx="1"/>
          </p:nvPr>
        </p:nvSpPr>
        <p:spPr>
          <a:xfrm>
            <a:off x="609600" y="1481329"/>
            <a:ext cx="10972800" cy="458307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Percentuali alunni censiti quest’anno</a:t>
            </a:r>
          </a:p>
        </p:txBody>
      </p:sp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814EC7EE-7573-42A9-8992-BA12077276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5649194"/>
              </p:ext>
            </p:extLst>
          </p:nvPr>
        </p:nvGraphicFramePr>
        <p:xfrm>
          <a:off x="609600" y="1747715"/>
          <a:ext cx="10235373" cy="47685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ttangolo 8">
            <a:extLst>
              <a:ext uri="{FF2B5EF4-FFF2-40B4-BE49-F238E27FC236}">
                <a16:creationId xmlns:a16="http://schemas.microsoft.com/office/drawing/2014/main" id="{B0F873F0-CD43-4714-B494-F24DCE4187AE}"/>
              </a:ext>
            </a:extLst>
          </p:cNvPr>
          <p:cNvSpPr/>
          <p:nvPr/>
        </p:nvSpPr>
        <p:spPr>
          <a:xfrm>
            <a:off x="8055226" y="2833592"/>
            <a:ext cx="3413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it-IT" sz="1600" b="1" dirty="0">
                <a:solidFill>
                  <a:prstClr val="black"/>
                </a:solidFill>
                <a:latin typeface="Lucida Sans Unicode"/>
              </a:rPr>
              <a:t>Alunni in uscita A.S. 2021/2022 </a:t>
            </a:r>
            <a:r>
              <a:rPr lang="it-IT" sz="1600" b="1" dirty="0"/>
              <a:t>(iscritti al 1° anno 2022/2023)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4DF1B64B-F587-48E8-B6A2-6247AA8DF6E7}"/>
              </a:ext>
            </a:extLst>
          </p:cNvPr>
          <p:cNvSpPr/>
          <p:nvPr/>
        </p:nvSpPr>
        <p:spPr>
          <a:xfrm>
            <a:off x="3176772" y="2844225"/>
            <a:ext cx="35356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Alunni in uscita A.S. 2020/2021</a:t>
            </a:r>
          </a:p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it-IT" sz="1600" b="1" dirty="0"/>
              <a:t>(iscritti al 2° anno 2022/2023)</a:t>
            </a:r>
          </a:p>
        </p:txBody>
      </p:sp>
    </p:spTree>
    <p:extLst>
      <p:ext uri="{BB962C8B-B14F-4D97-AF65-F5344CB8AC3E}">
        <p14:creationId xmlns:p14="http://schemas.microsoft.com/office/powerpoint/2010/main" val="1256303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contenuto 9"/>
          <p:cNvSpPr>
            <a:spLocks noGrp="1"/>
          </p:cNvSpPr>
          <p:nvPr>
            <p:ph idx="1"/>
          </p:nvPr>
        </p:nvSpPr>
        <p:spPr>
          <a:xfrm>
            <a:off x="609600" y="1498969"/>
            <a:ext cx="10972800" cy="458307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Istituti di iscrizione alunni censiti quest’anno</a:t>
            </a:r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Monitoraggio</a:t>
            </a:r>
          </a:p>
        </p:txBody>
      </p:sp>
      <p:sp>
        <p:nvSpPr>
          <p:cNvPr id="6" name="Rettangolo 5"/>
          <p:cNvSpPr/>
          <p:nvPr/>
        </p:nvSpPr>
        <p:spPr>
          <a:xfrm>
            <a:off x="3864032" y="5933439"/>
            <a:ext cx="8019675" cy="7426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In aumento l’iscrizione degli alunni presso Ist. Tecnico (31%)</a:t>
            </a:r>
          </a:p>
          <a:p>
            <a:pPr algn="ctr"/>
            <a:r>
              <a:rPr lang="it-IT" dirty="0"/>
              <a:t>a scapito dei Licei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41FDC7A9-8D1E-49E4-98E0-BF60C437B087}"/>
              </a:ext>
            </a:extLst>
          </p:cNvPr>
          <p:cNvSpPr/>
          <p:nvPr/>
        </p:nvSpPr>
        <p:spPr>
          <a:xfrm>
            <a:off x="276225" y="2089356"/>
            <a:ext cx="54483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it-IT" sz="1500" b="1" dirty="0">
                <a:solidFill>
                  <a:schemeClr val="bg2">
                    <a:lumMod val="25000"/>
                  </a:schemeClr>
                </a:solidFill>
              </a:rPr>
              <a:t>Alunni in uscita A.S. 2020/2021</a:t>
            </a:r>
          </a:p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it-IT" sz="1500" b="1" dirty="0">
                <a:solidFill>
                  <a:schemeClr val="bg2">
                    <a:lumMod val="25000"/>
                  </a:schemeClr>
                </a:solidFill>
              </a:rPr>
              <a:t>(iscritti al 2° anno 2022/2023)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6E73DA78-ED7C-46A9-BD16-0FD67D02C9D7}"/>
              </a:ext>
            </a:extLst>
          </p:cNvPr>
          <p:cNvSpPr/>
          <p:nvPr/>
        </p:nvSpPr>
        <p:spPr>
          <a:xfrm>
            <a:off x="6248400" y="2134661"/>
            <a:ext cx="5334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500" b="1" dirty="0">
                <a:solidFill>
                  <a:schemeClr val="bg2">
                    <a:lumMod val="25000"/>
                  </a:schemeClr>
                </a:solidFill>
              </a:rPr>
              <a:t>Alunni in uscita A.S. 2021/2022</a:t>
            </a:r>
          </a:p>
          <a:p>
            <a:pPr algn="ctr"/>
            <a:r>
              <a:rPr lang="it-IT" sz="1500" b="1" dirty="0">
                <a:solidFill>
                  <a:schemeClr val="bg2">
                    <a:lumMod val="25000"/>
                  </a:schemeClr>
                </a:solidFill>
              </a:rPr>
              <a:t>(iscritti al 1° anno 2022/2023)</a:t>
            </a:r>
          </a:p>
        </p:txBody>
      </p:sp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0932351"/>
              </p:ext>
            </p:extLst>
          </p:nvPr>
        </p:nvGraphicFramePr>
        <p:xfrm>
          <a:off x="6248399" y="2688658"/>
          <a:ext cx="5760000" cy="273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2F3F7314-488A-43FC-8A51-4BE20353B9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3773531"/>
              </p:ext>
            </p:extLst>
          </p:nvPr>
        </p:nvGraphicFramePr>
        <p:xfrm>
          <a:off x="123825" y="2628994"/>
          <a:ext cx="5760000" cy="273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04776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contenuto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sz="2000" dirty="0"/>
              <a:t>Confronto monitoraggi effettuati negli ultimi sette anni</a:t>
            </a:r>
          </a:p>
          <a:p>
            <a:pPr marL="109728" indent="0">
              <a:lnSpc>
                <a:spcPct val="90000"/>
              </a:lnSpc>
              <a:buNone/>
            </a:pPr>
            <a:r>
              <a:rPr lang="it-IT" sz="2000" dirty="0"/>
              <a:t>		esiti finali alunni al termine primo anno scuola superiore </a:t>
            </a:r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Monitoraggio</a:t>
            </a:r>
          </a:p>
        </p:txBody>
      </p:sp>
      <p:sp>
        <p:nvSpPr>
          <p:cNvPr id="7" name="Rettangolo 6"/>
          <p:cNvSpPr/>
          <p:nvPr/>
        </p:nvSpPr>
        <p:spPr>
          <a:xfrm>
            <a:off x="5563993" y="102496"/>
            <a:ext cx="64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La percentuale degli alunni ammessi a giugno è 88%, quella degli alunni con giudizio sospeso è 7%</a:t>
            </a:r>
          </a:p>
          <a:p>
            <a:pPr algn="ctr"/>
            <a:r>
              <a:rPr lang="it-IT" dirty="0"/>
              <a:t>Non ammessi 4%</a:t>
            </a:r>
          </a:p>
        </p:txBody>
      </p:sp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00000000-0008-0000-02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2734322"/>
              </p:ext>
            </p:extLst>
          </p:nvPr>
        </p:nvGraphicFramePr>
        <p:xfrm>
          <a:off x="609600" y="2419158"/>
          <a:ext cx="10731190" cy="4003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75658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contenuto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sz="2000" dirty="0"/>
              <a:t>Confronto monitoraggi effettuati negli ultimi sette anni</a:t>
            </a:r>
          </a:p>
          <a:p>
            <a:pPr marL="109728" indent="0">
              <a:lnSpc>
                <a:spcPct val="90000"/>
              </a:lnSpc>
              <a:buNone/>
            </a:pPr>
            <a:r>
              <a:rPr lang="it-IT" sz="2000" dirty="0"/>
              <a:t>		 esiti finali alunni al termine secondo anno scuola superiore </a:t>
            </a:r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Monitoraggio</a:t>
            </a:r>
          </a:p>
        </p:txBody>
      </p:sp>
      <p:sp>
        <p:nvSpPr>
          <p:cNvPr id="7" name="Rettangolo 6"/>
          <p:cNvSpPr/>
          <p:nvPr/>
        </p:nvSpPr>
        <p:spPr>
          <a:xfrm>
            <a:off x="5556000" y="85725"/>
            <a:ext cx="64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La percentuale degli alunni ammessi è del 91% quella degli alunni con giudizio sospeso è 5%</a:t>
            </a:r>
          </a:p>
          <a:p>
            <a:pPr algn="ctr"/>
            <a:r>
              <a:rPr lang="it-IT"/>
              <a:t>Non ammessi 3%</a:t>
            </a:r>
            <a:endParaRPr lang="it-IT" dirty="0"/>
          </a:p>
        </p:txBody>
      </p:sp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0694534"/>
              </p:ext>
            </p:extLst>
          </p:nvPr>
        </p:nvGraphicFramePr>
        <p:xfrm>
          <a:off x="252019" y="2240809"/>
          <a:ext cx="11423308" cy="4171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88195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contenuto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sz="2500" dirty="0"/>
              <a:t>Esiti finali per Istituto – alunni A.S. 2021/2022 – 1° anno</a:t>
            </a:r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Monitoraggio</a:t>
            </a:r>
          </a:p>
        </p:txBody>
      </p:sp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4899374"/>
              </p:ext>
            </p:extLst>
          </p:nvPr>
        </p:nvGraphicFramePr>
        <p:xfrm>
          <a:off x="845633" y="2190750"/>
          <a:ext cx="10885449" cy="41096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75658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contenuto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sz="2500" dirty="0"/>
              <a:t>Esiti finali per Istituto – alunni A.S. 2020/2021 - 2° anno</a:t>
            </a:r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Monitoraggio</a:t>
            </a:r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994F2BFA-D5EA-49BD-B1E6-9A56F23089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975710"/>
              </p:ext>
            </p:extLst>
          </p:nvPr>
        </p:nvGraphicFramePr>
        <p:xfrm>
          <a:off x="706768" y="2174777"/>
          <a:ext cx="10875632" cy="41544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756589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le">
  <a:themeElements>
    <a:clrScheme name="Vial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ial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Vial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7350</TotalTime>
  <Words>245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3" baseType="lpstr">
      <vt:lpstr>Arial</vt:lpstr>
      <vt:lpstr>Lucida Sans Unicode</vt:lpstr>
      <vt:lpstr>Verdana</vt:lpstr>
      <vt:lpstr>Wingdings 2</vt:lpstr>
      <vt:lpstr>Wingdings 3</vt:lpstr>
      <vt:lpstr>Viale</vt:lpstr>
      <vt:lpstr>Istituto Comprensivo “Gennaro Capuozzo” - Napoli  Monitoraggio esiti A DISTANZA alunni iscritti agli Istituti secondari di 2° grado  Sintesi dei risultati</vt:lpstr>
      <vt:lpstr>Monitoraggio</vt:lpstr>
      <vt:lpstr>Monitoraggio</vt:lpstr>
      <vt:lpstr>Monitoraggio</vt:lpstr>
      <vt:lpstr>Monitoraggio</vt:lpstr>
      <vt:lpstr>Monitoraggio</vt:lpstr>
      <vt:lpstr>Monitoraggio</vt:lpstr>
    </vt:vector>
  </TitlesOfParts>
  <Company>Enel S.p.A.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Monitoraggio esiti degli alunni iscritti agli Istituti secondari di II grado</dc:title>
  <dc:creator>Colurcio Antonello (IR DTR CMP)</dc:creator>
  <cp:lastModifiedBy>Paola Calemme</cp:lastModifiedBy>
  <cp:revision>73</cp:revision>
  <cp:lastPrinted>2023-06-29T21:47:07Z</cp:lastPrinted>
  <dcterms:created xsi:type="dcterms:W3CDTF">2017-06-29T10:28:56Z</dcterms:created>
  <dcterms:modified xsi:type="dcterms:W3CDTF">2023-07-02T20:25:39Z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97ad33d-ed35-43c0-b526-22bc83c17deb_Enabled">
    <vt:lpwstr>true</vt:lpwstr>
  </property>
  <property fmtid="{D5CDD505-2E9C-101B-9397-08002B2CF9AE}" pid="3" name="MSIP_Label_797ad33d-ed35-43c0-b526-22bc83c17deb_SetDate">
    <vt:lpwstr>2023-06-29T14:07:19Z</vt:lpwstr>
  </property>
  <property fmtid="{D5CDD505-2E9C-101B-9397-08002B2CF9AE}" pid="4" name="MSIP_Label_797ad33d-ed35-43c0-b526-22bc83c17deb_Method">
    <vt:lpwstr>Standard</vt:lpwstr>
  </property>
  <property fmtid="{D5CDD505-2E9C-101B-9397-08002B2CF9AE}" pid="5" name="MSIP_Label_797ad33d-ed35-43c0-b526-22bc83c17deb_Name">
    <vt:lpwstr>797ad33d-ed35-43c0-b526-22bc83c17deb</vt:lpwstr>
  </property>
  <property fmtid="{D5CDD505-2E9C-101B-9397-08002B2CF9AE}" pid="6" name="MSIP_Label_797ad33d-ed35-43c0-b526-22bc83c17deb_SiteId">
    <vt:lpwstr>d539d4bf-5610-471a-afc2-1c76685cfefa</vt:lpwstr>
  </property>
  <property fmtid="{D5CDD505-2E9C-101B-9397-08002B2CF9AE}" pid="7" name="MSIP_Label_797ad33d-ed35-43c0-b526-22bc83c17deb_ActionId">
    <vt:lpwstr>b050a652-e503-49e8-892f-6bd1a2a28843</vt:lpwstr>
  </property>
  <property fmtid="{D5CDD505-2E9C-101B-9397-08002B2CF9AE}" pid="8" name="MSIP_Label_797ad33d-ed35-43c0-b526-22bc83c17deb_ContentBits">
    <vt:lpwstr>1</vt:lpwstr>
  </property>
</Properties>
</file>